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313" r:id="rId4"/>
    <p:sldId id="314" r:id="rId5"/>
    <p:sldId id="258" r:id="rId6"/>
    <p:sldId id="268" r:id="rId7"/>
    <p:sldId id="262" r:id="rId8"/>
    <p:sldId id="263" r:id="rId9"/>
    <p:sldId id="264" r:id="rId10"/>
    <p:sldId id="265" r:id="rId11"/>
    <p:sldId id="271" r:id="rId12"/>
    <p:sldId id="260" r:id="rId13"/>
    <p:sldId id="270" r:id="rId14"/>
    <p:sldId id="266" r:id="rId15"/>
    <p:sldId id="25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1" r:id="rId26"/>
    <p:sldId id="281" r:id="rId27"/>
    <p:sldId id="282" r:id="rId28"/>
    <p:sldId id="283" r:id="rId29"/>
    <p:sldId id="284" r:id="rId30"/>
    <p:sldId id="285" r:id="rId31"/>
    <p:sldId id="286" r:id="rId32"/>
    <p:sldId id="312" r:id="rId33"/>
    <p:sldId id="288" r:id="rId34"/>
    <p:sldId id="289" r:id="rId35"/>
    <p:sldId id="290" r:id="rId36"/>
    <p:sldId id="291" r:id="rId37"/>
    <p:sldId id="309" r:id="rId38"/>
    <p:sldId id="293" r:id="rId39"/>
    <p:sldId id="294" r:id="rId40"/>
    <p:sldId id="295" r:id="rId41"/>
    <p:sldId id="310" r:id="rId42"/>
    <p:sldId id="297" r:id="rId43"/>
    <p:sldId id="298" r:id="rId44"/>
    <p:sldId id="299" r:id="rId45"/>
    <p:sldId id="300" r:id="rId46"/>
    <p:sldId id="301" r:id="rId47"/>
    <p:sldId id="311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354B41-B7B5-4DF8-B045-B2EE35BF03B5}">
          <p14:sldIdLst>
            <p14:sldId id="256"/>
            <p14:sldId id="257"/>
            <p14:sldId id="313"/>
            <p14:sldId id="314"/>
            <p14:sldId id="258"/>
            <p14:sldId id="268"/>
            <p14:sldId id="262"/>
            <p14:sldId id="263"/>
            <p14:sldId id="264"/>
            <p14:sldId id="265"/>
            <p14:sldId id="271"/>
            <p14:sldId id="260"/>
            <p14:sldId id="270"/>
            <p14:sldId id="266"/>
            <p14:sldId id="259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61"/>
            <p14:sldId id="281"/>
            <p14:sldId id="282"/>
            <p14:sldId id="283"/>
            <p14:sldId id="284"/>
            <p14:sldId id="285"/>
            <p14:sldId id="286"/>
            <p14:sldId id="312"/>
            <p14:sldId id="288"/>
            <p14:sldId id="289"/>
            <p14:sldId id="290"/>
            <p14:sldId id="291"/>
            <p14:sldId id="309"/>
            <p14:sldId id="293"/>
            <p14:sldId id="294"/>
            <p14:sldId id="295"/>
            <p14:sldId id="310"/>
            <p14:sldId id="297"/>
            <p14:sldId id="298"/>
            <p14:sldId id="299"/>
            <p14:sldId id="300"/>
            <p14:sldId id="301"/>
            <p14:sldId id="311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3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6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3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4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8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44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6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74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5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5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B6B405C-46DD-4CBE-8CEB-D9B479021FEB}" type="datetimeFigureOut">
              <a:rPr lang="en-GB" smtClean="0"/>
              <a:t>24/03/2017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33174D1-C47E-45A8-9A35-90CD167BDA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6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C++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Callum Owen-Bridge, Karl Myers, Keiran Brown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8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Deleting a Student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8463" cy="4351338"/>
          </a:xfrm>
        </p:spPr>
        <p:txBody>
          <a:bodyPr/>
          <a:lstStyle/>
          <a:p>
            <a:r>
              <a:rPr lang="en-GB" dirty="0"/>
              <a:t>Uses standard student search</a:t>
            </a:r>
          </a:p>
          <a:p>
            <a:r>
              <a:rPr lang="en-GB" dirty="0"/>
              <a:t>Ensures user deletes correct student by having them enter the ID</a:t>
            </a:r>
          </a:p>
          <a:p>
            <a:r>
              <a:rPr lang="en-GB" dirty="0"/>
              <a:t>Better verification than a simple yes or no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07" y="1989723"/>
            <a:ext cx="5400000" cy="1740845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394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Transcripts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409243" y="3905711"/>
            <a:ext cx="9144000" cy="130925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Single Student Transcript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Batch of Transcripts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Saving Transcripts</a:t>
            </a:r>
          </a:p>
        </p:txBody>
      </p:sp>
    </p:spTree>
    <p:extLst>
      <p:ext uri="{BB962C8B-B14F-4D97-AF65-F5344CB8AC3E}">
        <p14:creationId xmlns:p14="http://schemas.microsoft.com/office/powerpoint/2010/main" val="37776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Transcripts – Single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0224" cy="4351338"/>
          </a:xfrm>
        </p:spPr>
        <p:txBody>
          <a:bodyPr/>
          <a:lstStyle/>
          <a:p>
            <a:r>
              <a:rPr lang="en-GB" dirty="0"/>
              <a:t>Student Transcripts</a:t>
            </a:r>
          </a:p>
          <a:p>
            <a:pPr lvl="1"/>
            <a:r>
              <a:rPr lang="en-GB" dirty="0"/>
              <a:t>Aggregates</a:t>
            </a:r>
          </a:p>
          <a:p>
            <a:pPr lvl="2"/>
            <a:r>
              <a:rPr lang="en-GB" dirty="0"/>
              <a:t>Course</a:t>
            </a:r>
          </a:p>
          <a:p>
            <a:pPr lvl="2"/>
            <a:r>
              <a:rPr lang="en-GB" dirty="0"/>
              <a:t>Level</a:t>
            </a:r>
          </a:p>
          <a:p>
            <a:r>
              <a:rPr lang="en-GB" dirty="0"/>
              <a:t>Infers information about student based on database</a:t>
            </a:r>
          </a:p>
          <a:p>
            <a:r>
              <a:rPr lang="en-GB" dirty="0"/>
              <a:t>Takes into account that a student might be missing details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01" y="774155"/>
            <a:ext cx="3600000" cy="5402808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514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Transcripts – Batch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40429" cy="4206240"/>
          </a:xfrm>
        </p:spPr>
        <p:txBody>
          <a:bodyPr/>
          <a:lstStyle/>
          <a:p>
            <a:r>
              <a:rPr lang="en-GB" dirty="0"/>
              <a:t>User specifies many students</a:t>
            </a:r>
          </a:p>
          <a:p>
            <a:r>
              <a:rPr lang="en-GB" dirty="0"/>
              <a:t>Allows navigation between different transcripts</a:t>
            </a:r>
          </a:p>
          <a:p>
            <a:r>
              <a:rPr lang="en-GB" dirty="0"/>
              <a:t>Can save current or 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49" y="1038556"/>
            <a:ext cx="3600000" cy="5388785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Transcripts – File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2375"/>
            <a:ext cx="5400000" cy="2619680"/>
          </a:xfr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82055"/>
            <a:ext cx="5400000" cy="434589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98" y="600381"/>
            <a:ext cx="5400000" cy="5916263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Course Options</a:t>
            </a:r>
          </a:p>
        </p:txBody>
      </p:sp>
    </p:spTree>
    <p:extLst>
      <p:ext uri="{BB962C8B-B14F-4D97-AF65-F5344CB8AC3E}">
        <p14:creationId xmlns:p14="http://schemas.microsoft.com/office/powerpoint/2010/main" val="29293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Options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a Course</a:t>
            </a:r>
          </a:p>
          <a:p>
            <a:r>
              <a:rPr lang="en-GB" dirty="0"/>
              <a:t>Adding and Assigning Assessments </a:t>
            </a:r>
          </a:p>
          <a:p>
            <a:r>
              <a:rPr lang="en-GB" dirty="0"/>
              <a:t>Updating  Courses and assessments</a:t>
            </a:r>
          </a:p>
          <a:p>
            <a:r>
              <a:rPr lang="en-GB" dirty="0"/>
              <a:t>Deleting a Courses and Assessments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5" t="10389" b="3958"/>
          <a:stretch/>
        </p:blipFill>
        <p:spPr>
          <a:xfrm>
            <a:off x="6810232" y="1792936"/>
            <a:ext cx="5187909" cy="3215792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0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course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873" y="4166669"/>
            <a:ext cx="6076127" cy="1533708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6"/>
          <a:stretch/>
        </p:blipFill>
        <p:spPr>
          <a:xfrm>
            <a:off x="6115873" y="2135343"/>
            <a:ext cx="4668502" cy="1507970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98286" y="2135343"/>
            <a:ext cx="5046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Navigate To course Menu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Choose Add course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Error Checking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Credit Value</a:t>
            </a:r>
          </a:p>
        </p:txBody>
      </p:sp>
    </p:spTree>
    <p:extLst>
      <p:ext uri="{BB962C8B-B14F-4D97-AF65-F5344CB8AC3E}">
        <p14:creationId xmlns:p14="http://schemas.microsoft.com/office/powerpoint/2010/main" val="14513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course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81"/>
          <a:stretch/>
        </p:blipFill>
        <p:spPr>
          <a:xfrm>
            <a:off x="6478840" y="1968426"/>
            <a:ext cx="5102524" cy="1560587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7983"/>
          <a:stretch/>
        </p:blipFill>
        <p:spPr>
          <a:xfrm>
            <a:off x="6478840" y="3804802"/>
            <a:ext cx="4342564" cy="1876067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04875" y="22442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Navigate To course Menu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Choose Add course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Error Checking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Credit Value</a:t>
            </a:r>
          </a:p>
        </p:txBody>
      </p:sp>
    </p:spTree>
    <p:extLst>
      <p:ext uri="{BB962C8B-B14F-4D97-AF65-F5344CB8AC3E}">
        <p14:creationId xmlns:p14="http://schemas.microsoft.com/office/powerpoint/2010/main" val="6993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Assigning assessments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54994" cy="4206240"/>
          </a:xfrm>
        </p:spPr>
        <p:txBody>
          <a:bodyPr/>
          <a:lstStyle/>
          <a:p>
            <a:pPr lvl="1"/>
            <a:r>
              <a:rPr lang="en-GB" dirty="0"/>
              <a:t>Assessments Assigned Immediately after the Course is Added 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Error Checking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Assessment Weightings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13" y="1902308"/>
            <a:ext cx="3887007" cy="2817117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13" y="4828797"/>
            <a:ext cx="5719071" cy="1015460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7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0224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Student Options</a:t>
            </a:r>
          </a:p>
          <a:p>
            <a:pPr lvl="1"/>
            <a:r>
              <a:rPr lang="en-GB" dirty="0" smtClean="0"/>
              <a:t>Enrolling</a:t>
            </a:r>
          </a:p>
          <a:p>
            <a:pPr lvl="1"/>
            <a:endParaRPr lang="en-GB" dirty="0"/>
          </a:p>
          <a:p>
            <a:r>
              <a:rPr lang="en-GB" dirty="0"/>
              <a:t>Programme </a:t>
            </a:r>
            <a:r>
              <a:rPr lang="en-GB" dirty="0" smtClean="0"/>
              <a:t>Options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Course Options</a:t>
            </a:r>
          </a:p>
          <a:p>
            <a:pPr lvl="1"/>
            <a:r>
              <a:rPr lang="en-GB" dirty="0" smtClean="0"/>
              <a:t>Creation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Transcripts</a:t>
            </a:r>
          </a:p>
          <a:p>
            <a:endParaRPr lang="en-GB" dirty="0"/>
          </a:p>
          <a:p>
            <a:r>
              <a:rPr lang="en-GB" dirty="0"/>
              <a:t>MySQL </a:t>
            </a:r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Security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1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Assigning assessments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54994" cy="4206240"/>
          </a:xfrm>
        </p:spPr>
        <p:txBody>
          <a:bodyPr/>
          <a:lstStyle/>
          <a:p>
            <a:r>
              <a:rPr lang="en-GB" dirty="0"/>
              <a:t>Assessments Assigned Immediately after the Course is Added 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Error Checking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Assessment Weightings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5"/>
          <a:stretch/>
        </p:blipFill>
        <p:spPr>
          <a:xfrm>
            <a:off x="6157913" y="3132319"/>
            <a:ext cx="5895433" cy="814678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6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54994" cy="4206240"/>
          </a:xfrm>
        </p:spPr>
        <p:txBody>
          <a:bodyPr/>
          <a:lstStyle/>
          <a:p>
            <a:r>
              <a:rPr lang="en-GB" dirty="0"/>
              <a:t>Navigate from Course Menu</a:t>
            </a:r>
          </a:p>
          <a:p>
            <a:r>
              <a:rPr lang="en-GB" dirty="0"/>
              <a:t>Updating Course</a:t>
            </a:r>
          </a:p>
          <a:p>
            <a:pPr lvl="2"/>
            <a:r>
              <a:rPr lang="en-GB" dirty="0"/>
              <a:t>Updating Course Name</a:t>
            </a:r>
          </a:p>
          <a:p>
            <a:pPr lvl="2"/>
            <a:r>
              <a:rPr lang="en-GB" dirty="0"/>
              <a:t>Updating Course Level</a:t>
            </a:r>
          </a:p>
          <a:p>
            <a:pPr lvl="2"/>
            <a:r>
              <a:rPr lang="en-GB" dirty="0"/>
              <a:t>Updating Course Credit Amount</a:t>
            </a:r>
          </a:p>
          <a:p>
            <a:pPr lvl="2"/>
            <a:endParaRPr lang="en-GB" dirty="0"/>
          </a:p>
          <a:p>
            <a:r>
              <a:rPr lang="en-GB" dirty="0"/>
              <a:t>Updating Assessment</a:t>
            </a:r>
          </a:p>
          <a:p>
            <a:pPr lvl="1"/>
            <a:r>
              <a:rPr lang="en-GB" dirty="0"/>
              <a:t>Assessment name</a:t>
            </a:r>
          </a:p>
          <a:p>
            <a:pPr marL="457200" lvl="2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13" y="2011679"/>
            <a:ext cx="4757404" cy="2988945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55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954994" cy="4206240"/>
          </a:xfrm>
        </p:spPr>
        <p:txBody>
          <a:bodyPr/>
          <a:lstStyle/>
          <a:p>
            <a:r>
              <a:rPr lang="en-GB" dirty="0"/>
              <a:t>Navigate from Course Menu</a:t>
            </a:r>
          </a:p>
          <a:p>
            <a:r>
              <a:rPr lang="en-GB" dirty="0"/>
              <a:t>Updating Course</a:t>
            </a:r>
          </a:p>
          <a:p>
            <a:pPr lvl="2"/>
            <a:r>
              <a:rPr lang="en-GB" dirty="0"/>
              <a:t>Updating Course Name</a:t>
            </a:r>
          </a:p>
          <a:p>
            <a:pPr lvl="2"/>
            <a:r>
              <a:rPr lang="en-GB" dirty="0"/>
              <a:t>Updating Course Level</a:t>
            </a:r>
          </a:p>
          <a:p>
            <a:pPr lvl="2"/>
            <a:r>
              <a:rPr lang="en-GB" dirty="0"/>
              <a:t>Updating Course Credit Amount</a:t>
            </a:r>
          </a:p>
          <a:p>
            <a:pPr lvl="2"/>
            <a:endParaRPr lang="en-GB" dirty="0"/>
          </a:p>
          <a:p>
            <a:r>
              <a:rPr lang="en-GB" dirty="0"/>
              <a:t>Updating Assessment</a:t>
            </a:r>
          </a:p>
          <a:p>
            <a:pPr lvl="2"/>
            <a:r>
              <a:rPr lang="en-GB" dirty="0"/>
              <a:t>Assessment name</a:t>
            </a:r>
          </a:p>
          <a:p>
            <a:pPr marL="685800" lvl="3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4950"/>
          <a:stretch/>
        </p:blipFill>
        <p:spPr>
          <a:xfrm>
            <a:off x="6780758" y="3695838"/>
            <a:ext cx="2432865" cy="1872616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8" y="2699796"/>
            <a:ext cx="2939126" cy="608095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758" y="1944752"/>
            <a:ext cx="4335241" cy="367097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0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Removing a Course</a:t>
            </a:r>
          </a:p>
          <a:p>
            <a:pPr lvl="1"/>
            <a:r>
              <a:rPr lang="en-GB" sz="1800" dirty="0"/>
              <a:t>With Course Code</a:t>
            </a:r>
          </a:p>
          <a:p>
            <a:pPr lvl="1"/>
            <a:r>
              <a:rPr lang="en-GB" sz="1800" dirty="0"/>
              <a:t>With Course Name</a:t>
            </a:r>
          </a:p>
          <a:p>
            <a:r>
              <a:rPr lang="en-GB" dirty="0"/>
              <a:t>Removing an Assessment</a:t>
            </a:r>
          </a:p>
          <a:p>
            <a:pPr lvl="1"/>
            <a:r>
              <a:rPr lang="en-GB" sz="1800" dirty="0"/>
              <a:t>With Assessment ID</a:t>
            </a:r>
          </a:p>
          <a:p>
            <a:pPr lvl="1"/>
            <a:r>
              <a:rPr lang="en-GB" sz="1800" dirty="0"/>
              <a:t>With Assessment Name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297" y="2011680"/>
            <a:ext cx="5195810" cy="517511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34" y="3091545"/>
            <a:ext cx="5227500" cy="574000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59" y="4114800"/>
            <a:ext cx="5321375" cy="1896894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8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and Displaying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Navigate To Search Menu</a:t>
            </a:r>
          </a:p>
          <a:p>
            <a:r>
              <a:rPr lang="en-GB" dirty="0"/>
              <a:t>Searching  Courses</a:t>
            </a:r>
          </a:p>
          <a:p>
            <a:pPr lvl="1"/>
            <a:r>
              <a:rPr lang="en-GB" sz="1800" dirty="0"/>
              <a:t>With Course Code</a:t>
            </a:r>
          </a:p>
          <a:p>
            <a:pPr lvl="1"/>
            <a:r>
              <a:rPr lang="en-GB" sz="1800" dirty="0"/>
              <a:t>With Course Name</a:t>
            </a:r>
          </a:p>
          <a:p>
            <a:pPr lvl="1"/>
            <a:r>
              <a:rPr lang="en-GB" sz="1800" dirty="0"/>
              <a:t>All Courses</a:t>
            </a:r>
          </a:p>
          <a:p>
            <a:r>
              <a:rPr lang="en-GB" dirty="0"/>
              <a:t>Searching Assessments</a:t>
            </a:r>
          </a:p>
          <a:p>
            <a:pPr lvl="1"/>
            <a:r>
              <a:rPr lang="en-GB" sz="1800" dirty="0"/>
              <a:t>With Assessment ID</a:t>
            </a:r>
          </a:p>
          <a:p>
            <a:pPr lvl="1"/>
            <a:r>
              <a:rPr lang="en-GB" sz="1800" dirty="0"/>
              <a:t>With Assessment Name </a:t>
            </a:r>
          </a:p>
          <a:p>
            <a:pPr lvl="1"/>
            <a:r>
              <a:rPr lang="en-GB" sz="1800" dirty="0"/>
              <a:t>All Assessments</a:t>
            </a:r>
          </a:p>
          <a:p>
            <a:pPr lvl="1"/>
            <a:r>
              <a:rPr lang="en-GB" sz="1800" dirty="0"/>
              <a:t>Assessments Assigned to a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8" y="1792936"/>
            <a:ext cx="5067300" cy="3025254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0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Programme Options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 of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6189" y="2349167"/>
            <a:ext cx="7338060" cy="336402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View the programmes</a:t>
            </a:r>
          </a:p>
          <a:p>
            <a:endParaRPr lang="en-GB" dirty="0"/>
          </a:p>
          <a:p>
            <a:r>
              <a:rPr lang="en-GB" dirty="0"/>
              <a:t>Amend programme</a:t>
            </a:r>
          </a:p>
          <a:p>
            <a:endParaRPr lang="en-GB" dirty="0"/>
          </a:p>
          <a:p>
            <a:r>
              <a:rPr lang="en-GB" dirty="0"/>
              <a:t>Add programme</a:t>
            </a:r>
          </a:p>
          <a:p>
            <a:endParaRPr lang="en-GB" dirty="0"/>
          </a:p>
          <a:p>
            <a:r>
              <a:rPr lang="en-GB" dirty="0"/>
              <a:t>Delete programme</a:t>
            </a:r>
          </a:p>
          <a:p>
            <a:endParaRPr lang="en-GB" dirty="0"/>
          </a:p>
          <a:p>
            <a:r>
              <a:rPr lang="en-GB" dirty="0"/>
              <a:t>View students  on programme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6" t="31960" r="7968" b="19890"/>
          <a:stretch/>
        </p:blipFill>
        <p:spPr bwMode="auto">
          <a:xfrm>
            <a:off x="7000095" y="2415842"/>
            <a:ext cx="2524906" cy="3364029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16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programme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7" t="22353" r="45453" b="6783"/>
          <a:stretch/>
        </p:blipFill>
        <p:spPr bwMode="auto">
          <a:xfrm>
            <a:off x="7339930" y="2548769"/>
            <a:ext cx="4543951" cy="4238204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6" t="31960" r="7968" b="19890"/>
          <a:stretch/>
        </p:blipFill>
        <p:spPr bwMode="auto">
          <a:xfrm>
            <a:off x="1202919" y="2548769"/>
            <a:ext cx="3257569" cy="4238204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02919" y="1878465"/>
            <a:ext cx="228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Enter a programme ID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Details shown</a:t>
            </a:r>
          </a:p>
        </p:txBody>
      </p:sp>
    </p:spTree>
    <p:extLst>
      <p:ext uri="{BB962C8B-B14F-4D97-AF65-F5344CB8AC3E}">
        <p14:creationId xmlns:p14="http://schemas.microsoft.com/office/powerpoint/2010/main" val="13418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Amend a programme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6" t="31960" r="7968" b="19890"/>
          <a:stretch/>
        </p:blipFill>
        <p:spPr bwMode="auto">
          <a:xfrm>
            <a:off x="1743458" y="3272379"/>
            <a:ext cx="2800080" cy="3352856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43458" y="2425015"/>
            <a:ext cx="3769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Amend individual parts of a programme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231" r="71413" b="29949"/>
          <a:stretch/>
        </p:blipFill>
        <p:spPr>
          <a:xfrm>
            <a:off x="5980425" y="1986733"/>
            <a:ext cx="5796417" cy="4638502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83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programme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t="6052" r="71456" b="47646"/>
          <a:stretch/>
        </p:blipFill>
        <p:spPr bwMode="auto">
          <a:xfrm>
            <a:off x="5054089" y="2564108"/>
            <a:ext cx="6959234" cy="4059372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6" t="31960" r="7968" b="19890"/>
          <a:stretch/>
        </p:blipFill>
        <p:spPr bwMode="auto">
          <a:xfrm>
            <a:off x="1202919" y="2729283"/>
            <a:ext cx="3022240" cy="3894197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2919" y="2276974"/>
            <a:ext cx="1563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No duplicates</a:t>
            </a:r>
          </a:p>
        </p:txBody>
      </p:sp>
    </p:spTree>
    <p:extLst>
      <p:ext uri="{BB962C8B-B14F-4D97-AF65-F5344CB8AC3E}">
        <p14:creationId xmlns:p14="http://schemas.microsoft.com/office/powerpoint/2010/main" val="30537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MySQL Database</a:t>
            </a:r>
          </a:p>
          <a:p>
            <a:r>
              <a:rPr lang="en-GB" dirty="0" smtClean="0"/>
              <a:t>Implements Rules and Security</a:t>
            </a:r>
          </a:p>
          <a:p>
            <a:r>
              <a:rPr lang="en-GB" dirty="0" smtClean="0"/>
              <a:t>Allows for data to be easily stored elsewhere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5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Delete a programme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7738" y="3420284"/>
            <a:ext cx="5636242" cy="3169813"/>
            <a:chOff x="6668956" y="2632008"/>
            <a:chExt cx="5523044" cy="30280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24" r="81720" b="11101"/>
            <a:stretch/>
          </p:blipFill>
          <p:spPr bwMode="auto">
            <a:xfrm>
              <a:off x="6668957" y="2632008"/>
              <a:ext cx="5523043" cy="3013945"/>
            </a:xfrm>
            <a:prstGeom prst="rect">
              <a:avLst/>
            </a:prstGeom>
            <a:ln w="38100">
              <a:solidFill>
                <a:schemeClr val="bg2">
                  <a:lumMod val="20000"/>
                  <a:lumOff val="8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256" r="81720" b="5059"/>
            <a:stretch/>
          </p:blipFill>
          <p:spPr bwMode="auto">
            <a:xfrm>
              <a:off x="6668956" y="5504168"/>
              <a:ext cx="5523043" cy="155870"/>
            </a:xfrm>
            <a:prstGeom prst="rect">
              <a:avLst/>
            </a:prstGeom>
            <a:ln w="381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0" r="71704" b="44170"/>
          <a:stretch/>
        </p:blipFill>
        <p:spPr bwMode="auto">
          <a:xfrm>
            <a:off x="152176" y="3420284"/>
            <a:ext cx="5942783" cy="3169813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6366" y="2437333"/>
            <a:ext cx="137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Input check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97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students on programme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267" r="74695" b="28629"/>
          <a:stretch/>
        </p:blipFill>
        <p:spPr bwMode="auto">
          <a:xfrm>
            <a:off x="5419493" y="2315307"/>
            <a:ext cx="6538833" cy="4292557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2919" y="2090846"/>
            <a:ext cx="3504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Provides a list of enrolled student ids</a:t>
            </a:r>
          </a:p>
        </p:txBody>
      </p:sp>
    </p:spTree>
    <p:extLst>
      <p:ext uri="{BB962C8B-B14F-4D97-AF65-F5344CB8AC3E}">
        <p14:creationId xmlns:p14="http://schemas.microsoft.com/office/powerpoint/2010/main" val="42387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Programme Courses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courses on a programme</a:t>
            </a:r>
          </a:p>
          <a:p>
            <a:endParaRPr lang="en-GB" dirty="0"/>
          </a:p>
          <a:p>
            <a:r>
              <a:rPr lang="en-GB" dirty="0"/>
              <a:t>Add courses to a programme</a:t>
            </a:r>
          </a:p>
          <a:p>
            <a:endParaRPr lang="en-GB" dirty="0"/>
          </a:p>
          <a:p>
            <a:r>
              <a:rPr lang="en-GB" dirty="0"/>
              <a:t>Amend a programme courses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31421" r="72791" b="6745"/>
          <a:stretch/>
        </p:blipFill>
        <p:spPr>
          <a:xfrm>
            <a:off x="6923316" y="2397580"/>
            <a:ext cx="2949555" cy="3439175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54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courses on a Programme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" r="89231" b="58168"/>
          <a:stretch/>
        </p:blipFill>
        <p:spPr bwMode="auto">
          <a:xfrm>
            <a:off x="2237232" y="2949712"/>
            <a:ext cx="2166933" cy="2765552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2919" y="2247872"/>
            <a:ext cx="248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Displays a list </a:t>
            </a:r>
            <a:r>
              <a:rPr lang="en-US" sz="1600"/>
              <a:t>of courses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8820" r="73867" b="22879"/>
          <a:stretch/>
        </p:blipFill>
        <p:spPr>
          <a:xfrm>
            <a:off x="4731463" y="2437333"/>
            <a:ext cx="5699868" cy="4182923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12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948" y="492481"/>
            <a:ext cx="7859249" cy="1131570"/>
          </a:xfrm>
        </p:spPr>
        <p:txBody>
          <a:bodyPr/>
          <a:lstStyle/>
          <a:p>
            <a:r>
              <a:rPr lang="en-GB" dirty="0"/>
              <a:t>Adding courses - Programme courses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7" r="71333" b="18407"/>
          <a:stretch/>
        </p:blipFill>
        <p:spPr bwMode="auto">
          <a:xfrm>
            <a:off x="4665533" y="3968039"/>
            <a:ext cx="5894656" cy="2652217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86796" b="54302"/>
          <a:stretch/>
        </p:blipFill>
        <p:spPr bwMode="auto">
          <a:xfrm>
            <a:off x="1758697" y="3968038"/>
            <a:ext cx="2703352" cy="2652217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16453" y="2134325"/>
            <a:ext cx="36715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Add courses per level </a:t>
            </a:r>
          </a:p>
          <a:p>
            <a:pPr marL="214313" indent="-214313">
              <a:buFont typeface="Arial" charset="0"/>
              <a:buChar char="•"/>
            </a:pPr>
            <a:endParaRPr lang="en-US" sz="1600" dirty="0"/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Add start and end years of each course</a:t>
            </a:r>
          </a:p>
          <a:p>
            <a:pPr marL="214313" indent="-214313">
              <a:buFont typeface="Arial" charset="0"/>
              <a:buChar char="•"/>
            </a:pPr>
            <a:endParaRPr lang="en-US" sz="1600" dirty="0"/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Automatic weighting </a:t>
            </a:r>
          </a:p>
        </p:txBody>
      </p:sp>
    </p:spTree>
    <p:extLst>
      <p:ext uri="{BB962C8B-B14F-4D97-AF65-F5344CB8AC3E}">
        <p14:creationId xmlns:p14="http://schemas.microsoft.com/office/powerpoint/2010/main" val="41062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Amend Programme courses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5029" r="67435" b="69586"/>
          <a:stretch/>
        </p:blipFill>
        <p:spPr>
          <a:xfrm>
            <a:off x="1961842" y="3927328"/>
            <a:ext cx="3889540" cy="1572128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3"/>
          <a:srcRect t="56254" r="62264" b="5729"/>
          <a:stretch/>
        </p:blipFill>
        <p:spPr>
          <a:xfrm>
            <a:off x="6527597" y="3927329"/>
            <a:ext cx="3813798" cy="2069725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88170" y="2076923"/>
            <a:ext cx="2680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Amend specific courses </a:t>
            </a:r>
          </a:p>
          <a:p>
            <a:pPr marL="214313" indent="-214313">
              <a:buFont typeface="Arial" charset="0"/>
              <a:buChar char="•"/>
            </a:pPr>
            <a:endParaRPr lang="en-US" sz="1600" dirty="0"/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Amend start and end years</a:t>
            </a:r>
          </a:p>
        </p:txBody>
      </p:sp>
    </p:spTree>
    <p:extLst>
      <p:ext uri="{BB962C8B-B14F-4D97-AF65-F5344CB8AC3E}">
        <p14:creationId xmlns:p14="http://schemas.microsoft.com/office/powerpoint/2010/main" val="16693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66364"/>
            <a:ext cx="12191999" cy="1739347"/>
          </a:xfrm>
        </p:spPr>
        <p:txBody>
          <a:bodyPr/>
          <a:lstStyle/>
          <a:p>
            <a:r>
              <a:rPr lang="en-GB" dirty="0"/>
              <a:t>Student </a:t>
            </a:r>
            <a:r>
              <a:rPr lang="en-GB" dirty="0" smtClean="0"/>
              <a:t>Programme Options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9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708" y="538689"/>
            <a:ext cx="7897349" cy="1131570"/>
          </a:xfrm>
        </p:spPr>
        <p:txBody>
          <a:bodyPr/>
          <a:lstStyle/>
          <a:p>
            <a:r>
              <a:rPr lang="en-GB" dirty="0"/>
              <a:t>Enrolling students onto a programme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120" y="2209904"/>
            <a:ext cx="7338060" cy="3154680"/>
          </a:xfrm>
        </p:spPr>
        <p:txBody>
          <a:bodyPr/>
          <a:lstStyle/>
          <a:p>
            <a:r>
              <a:rPr lang="en-GB" dirty="0"/>
              <a:t>Individually</a:t>
            </a:r>
          </a:p>
          <a:p>
            <a:endParaRPr lang="en-GB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33394" r="64240" b="6144"/>
          <a:stretch/>
        </p:blipFill>
        <p:spPr>
          <a:xfrm>
            <a:off x="2048708" y="2807293"/>
            <a:ext cx="3505492" cy="3539159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6585123" y="2798378"/>
            <a:ext cx="3916814" cy="3548074"/>
            <a:chOff x="6553592" y="2618107"/>
            <a:chExt cx="3916814" cy="3548074"/>
          </a:xfrm>
        </p:grpSpPr>
        <p:pic>
          <p:nvPicPr>
            <p:cNvPr id="8" name="Picture 7"/>
            <p:cNvPicPr/>
            <p:nvPr/>
          </p:nvPicPr>
          <p:blipFill rotWithShape="1">
            <a:blip r:embed="rId3"/>
            <a:srcRect t="38622" r="51323" b="12315"/>
            <a:stretch/>
          </p:blipFill>
          <p:spPr>
            <a:xfrm>
              <a:off x="6553592" y="2618107"/>
              <a:ext cx="3916814" cy="221977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9" name="Picture 8"/>
            <p:cNvPicPr/>
            <p:nvPr/>
          </p:nvPicPr>
          <p:blipFill rotWithShape="1">
            <a:blip r:embed="rId4"/>
            <a:srcRect t="62266" r="52498" b="10936"/>
            <a:stretch/>
          </p:blipFill>
          <p:spPr>
            <a:xfrm>
              <a:off x="6553592" y="4837883"/>
              <a:ext cx="3916814" cy="1328298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989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Enrol students onto a programme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184973"/>
            <a:ext cx="7338060" cy="3154680"/>
          </a:xfrm>
        </p:spPr>
        <p:txBody>
          <a:bodyPr/>
          <a:lstStyle/>
          <a:p>
            <a:r>
              <a:rPr lang="en-GB" dirty="0"/>
              <a:t>By file</a:t>
            </a:r>
          </a:p>
          <a:p>
            <a:pPr lvl="1"/>
            <a:r>
              <a:rPr lang="en-GB" dirty="0"/>
              <a:t>Programme id</a:t>
            </a:r>
          </a:p>
          <a:p>
            <a:pPr lvl="1"/>
            <a:r>
              <a:rPr lang="en-GB" dirty="0"/>
              <a:t>Level</a:t>
            </a:r>
          </a:p>
          <a:p>
            <a:pPr lvl="1"/>
            <a:r>
              <a:rPr lang="en-GB" dirty="0"/>
              <a:t>Attempts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577197" y="2003935"/>
            <a:ext cx="4790108" cy="4460463"/>
            <a:chOff x="4053197" y="2003934"/>
            <a:chExt cx="4790108" cy="44604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261" r="71907" b="34037"/>
            <a:stretch/>
          </p:blipFill>
          <p:spPr>
            <a:xfrm>
              <a:off x="4053197" y="2003934"/>
              <a:ext cx="4790108" cy="351675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5558" r="71619" b="47443"/>
            <a:stretch/>
          </p:blipFill>
          <p:spPr>
            <a:xfrm>
              <a:off x="4053197" y="5520690"/>
              <a:ext cx="4790108" cy="943707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157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Contingency and Security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User Accounts can be Created</a:t>
            </a:r>
          </a:p>
          <a:p>
            <a:r>
              <a:rPr lang="en-GB" dirty="0" smtClean="0"/>
              <a:t>Permissions Implemented</a:t>
            </a:r>
          </a:p>
          <a:p>
            <a:r>
              <a:rPr lang="en-GB" dirty="0" smtClean="0"/>
              <a:t>Secure Logins</a:t>
            </a:r>
          </a:p>
          <a:p>
            <a:r>
              <a:rPr lang="en-GB" dirty="0" smtClean="0"/>
              <a:t>Application Implements Backup and Restore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student from programme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990" r="51496" b="22710"/>
          <a:stretch/>
        </p:blipFill>
        <p:spPr>
          <a:xfrm>
            <a:off x="6548426" y="2248058"/>
            <a:ext cx="4438573" cy="4191264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202919" y="2248058"/>
            <a:ext cx="240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Displays student details</a:t>
            </a:r>
          </a:p>
          <a:p>
            <a:pPr marL="214313" indent="-214313">
              <a:buFont typeface="Arial" charset="0"/>
              <a:buChar char="•"/>
            </a:pPr>
            <a:endParaRPr lang="en-US" sz="1600" dirty="0"/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Input check </a:t>
            </a:r>
          </a:p>
        </p:txBody>
      </p:sp>
    </p:spTree>
    <p:extLst>
      <p:ext uri="{BB962C8B-B14F-4D97-AF65-F5344CB8AC3E}">
        <p14:creationId xmlns:p14="http://schemas.microsoft.com/office/powerpoint/2010/main" val="35706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Student </a:t>
            </a:r>
            <a:r>
              <a:rPr lang="en-GB" dirty="0" smtClean="0"/>
              <a:t>Course Options 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5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Enrolling students onto a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Enrol individually </a:t>
            </a:r>
          </a:p>
          <a:p>
            <a:endParaRPr lang="en-GB" dirty="0"/>
          </a:p>
          <a:p>
            <a:r>
              <a:rPr lang="en-GB" dirty="0"/>
              <a:t>Enrol a batch of students </a:t>
            </a:r>
          </a:p>
          <a:p>
            <a:endParaRPr lang="en-GB" dirty="0"/>
          </a:p>
          <a:p>
            <a:r>
              <a:rPr lang="en-GB" dirty="0"/>
              <a:t>Remove students from a course</a:t>
            </a:r>
          </a:p>
          <a:p>
            <a:endParaRPr lang="en-GB" dirty="0"/>
          </a:p>
          <a:p>
            <a:r>
              <a:rPr lang="en-GB" dirty="0"/>
              <a:t>View a student’s course list</a:t>
            </a:r>
          </a:p>
          <a:p>
            <a:endParaRPr lang="en-GB" dirty="0"/>
          </a:p>
          <a:p>
            <a:r>
              <a:rPr lang="en-GB" dirty="0"/>
              <a:t>View students on a course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7" r="82993" b="8510"/>
          <a:stretch/>
        </p:blipFill>
        <p:spPr bwMode="auto">
          <a:xfrm>
            <a:off x="5759502" y="2136039"/>
            <a:ext cx="4640659" cy="4525473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855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Enrol individual students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2919" y="2381129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Both course and assessments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32394" y="2381129"/>
            <a:ext cx="6387202" cy="3712781"/>
            <a:chOff x="3760013" y="2260778"/>
            <a:chExt cx="5110258" cy="29654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62" r="71726" b="57530"/>
            <a:stretch/>
          </p:blipFill>
          <p:spPr bwMode="auto">
            <a:xfrm>
              <a:off x="3760013" y="2260778"/>
              <a:ext cx="5110258" cy="2508291"/>
            </a:xfrm>
            <a:prstGeom prst="rect">
              <a:avLst/>
            </a:prstGeom>
            <a:ln w="381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330" r="71726" b="42296"/>
            <a:stretch/>
          </p:blipFill>
          <p:spPr bwMode="auto">
            <a:xfrm>
              <a:off x="3760013" y="4225158"/>
              <a:ext cx="5110258" cy="1001112"/>
            </a:xfrm>
            <a:prstGeom prst="rect">
              <a:avLst/>
            </a:prstGeom>
            <a:ln w="381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606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a student from a 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6643" r="44998" b="6309"/>
          <a:stretch/>
        </p:blipFill>
        <p:spPr>
          <a:xfrm>
            <a:off x="5696410" y="2635474"/>
            <a:ext cx="5727021" cy="3346952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202919" y="2219975"/>
            <a:ext cx="2775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Individually </a:t>
            </a:r>
          </a:p>
          <a:p>
            <a:pPr marL="214313" indent="-214313">
              <a:buFont typeface="Arial" charset="0"/>
              <a:buChar char="•"/>
            </a:pPr>
            <a:endParaRPr lang="en-US" sz="1600" dirty="0"/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Or remove many using a file</a:t>
            </a:r>
          </a:p>
        </p:txBody>
      </p:sp>
    </p:spTree>
    <p:extLst>
      <p:ext uri="{BB962C8B-B14F-4D97-AF65-F5344CB8AC3E}">
        <p14:creationId xmlns:p14="http://schemas.microsoft.com/office/powerpoint/2010/main" val="3840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student </a:t>
            </a:r>
            <a:r>
              <a:rPr lang="en-GB" dirty="0" smtClean="0"/>
              <a:t>courses – Courses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4" r="79444" b="22030"/>
          <a:stretch/>
        </p:blipFill>
        <p:spPr bwMode="auto">
          <a:xfrm>
            <a:off x="1665410" y="2114004"/>
            <a:ext cx="3611290" cy="3691086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8" r="72837" b="3868"/>
          <a:stretch/>
        </p:blipFill>
        <p:spPr bwMode="auto">
          <a:xfrm>
            <a:off x="5385468" y="2114004"/>
            <a:ext cx="5149274" cy="3691086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87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student courses </a:t>
            </a:r>
            <a:r>
              <a:rPr lang="en-GB" dirty="0" smtClean="0"/>
              <a:t>– Students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81" r="81007" b="3856"/>
          <a:stretch/>
        </p:blipFill>
        <p:spPr bwMode="auto">
          <a:xfrm>
            <a:off x="2018247" y="2596322"/>
            <a:ext cx="8153423" cy="3447639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2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66364"/>
            <a:ext cx="12191999" cy="1739347"/>
          </a:xfrm>
        </p:spPr>
        <p:txBody>
          <a:bodyPr/>
          <a:lstStyle/>
          <a:p>
            <a:r>
              <a:rPr lang="en-GB" dirty="0"/>
              <a:t>Marking </a:t>
            </a:r>
            <a:r>
              <a:rPr lang="en-GB" dirty="0" smtClean="0"/>
              <a:t>assessments options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marking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159" r="86722" b="30846"/>
          <a:stretch/>
        </p:blipFill>
        <p:spPr>
          <a:xfrm>
            <a:off x="6222125" y="1986455"/>
            <a:ext cx="4303985" cy="4690861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73317" y="2262352"/>
            <a:ext cx="28664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View assessment mark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Add assessment mark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Amend assessment mark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View course mark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View overall level mark</a:t>
            </a:r>
          </a:p>
        </p:txBody>
      </p:sp>
    </p:spTree>
    <p:extLst>
      <p:ext uri="{BB962C8B-B14F-4D97-AF65-F5344CB8AC3E}">
        <p14:creationId xmlns:p14="http://schemas.microsoft.com/office/powerpoint/2010/main" val="31463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assessment 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3330852" cy="4206240"/>
          </a:xfrm>
        </p:spPr>
        <p:txBody>
          <a:bodyPr>
            <a:normAutofit/>
          </a:bodyPr>
          <a:lstStyle/>
          <a:p>
            <a:r>
              <a:rPr lang="en-US" sz="1800" dirty="0"/>
              <a:t>Displays :</a:t>
            </a:r>
          </a:p>
          <a:p>
            <a:endParaRPr lang="en-US" sz="1600" dirty="0"/>
          </a:p>
          <a:p>
            <a:pPr lvl="1"/>
            <a:r>
              <a:rPr lang="en-US" sz="1600" dirty="0"/>
              <a:t>Student details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Assessment details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Student’s assessment mark</a:t>
            </a:r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7557" r="79432" b="3171"/>
          <a:stretch/>
        </p:blipFill>
        <p:spPr>
          <a:xfrm>
            <a:off x="5172757" y="4832066"/>
            <a:ext cx="5533877" cy="1705633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095219" y="2011680"/>
            <a:ext cx="4485290" cy="2601642"/>
            <a:chOff x="4571219" y="2011680"/>
            <a:chExt cx="4485290" cy="260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2753" r="79432" b="60978"/>
            <a:stretch/>
          </p:blipFill>
          <p:spPr>
            <a:xfrm>
              <a:off x="4571219" y="2011680"/>
              <a:ext cx="4485290" cy="2601642"/>
            </a:xfrm>
            <a:prstGeom prst="rect">
              <a:avLst/>
            </a:prstGeom>
            <a:ln w="38100"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7732" t="4319" r="90977" b="93664"/>
            <a:stretch/>
          </p:blipFill>
          <p:spPr>
            <a:xfrm>
              <a:off x="6808077" y="4247910"/>
              <a:ext cx="281417" cy="144684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3649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Student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236172" y="3905711"/>
            <a:ext cx="9144000" cy="2262507"/>
          </a:xfrm>
        </p:spPr>
        <p:txBody>
          <a:bodyPr>
            <a:normAutofit fontScale="3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7200" dirty="0"/>
              <a:t>Create a Student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7200" dirty="0"/>
              <a:t>Add Batch from 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7200" dirty="0"/>
              <a:t>Edit a Student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7200" dirty="0"/>
              <a:t>Delete a Student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7200" dirty="0"/>
              <a:t>Verification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4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assessment 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5744" y="1995914"/>
            <a:ext cx="3661928" cy="4206240"/>
          </a:xfrm>
        </p:spPr>
        <p:txBody>
          <a:bodyPr/>
          <a:lstStyle/>
          <a:p>
            <a:r>
              <a:rPr lang="en-US" dirty="0"/>
              <a:t>Concessional codes</a:t>
            </a:r>
          </a:p>
          <a:p>
            <a:r>
              <a:rPr lang="en-US" dirty="0"/>
              <a:t>Automatic grade, result calculation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257" r="78272" b="42790"/>
          <a:stretch/>
        </p:blipFill>
        <p:spPr>
          <a:xfrm>
            <a:off x="1928237" y="3418792"/>
            <a:ext cx="4136153" cy="3190633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6341897" y="2947395"/>
            <a:ext cx="4508738" cy="3662030"/>
            <a:chOff x="585730" y="1967858"/>
            <a:chExt cx="4049133" cy="33574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4006" r="71339" b="40074"/>
            <a:stretch/>
          </p:blipFill>
          <p:spPr>
            <a:xfrm>
              <a:off x="585730" y="1967858"/>
              <a:ext cx="4049133" cy="2598699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t="80078" r="71339" b="3595"/>
            <a:stretch/>
          </p:blipFill>
          <p:spPr>
            <a:xfrm>
              <a:off x="585730" y="4566557"/>
              <a:ext cx="4049133" cy="758734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987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assessment 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333" y="2011680"/>
            <a:ext cx="3374020" cy="4206240"/>
          </a:xfrm>
        </p:spPr>
        <p:txBody>
          <a:bodyPr/>
          <a:lstStyle/>
          <a:p>
            <a:r>
              <a:rPr lang="en-US"/>
              <a:t>Automatic </a:t>
            </a:r>
            <a:r>
              <a:rPr lang="en-US" dirty="0"/>
              <a:t>course </a:t>
            </a:r>
            <a:r>
              <a:rPr lang="en-US"/>
              <a:t>mark calculation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04988" y="1957838"/>
            <a:ext cx="4156953" cy="4730819"/>
            <a:chOff x="4915711" y="1899964"/>
            <a:chExt cx="4156953" cy="47308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5627" r="73210" b="20397"/>
            <a:stretch/>
          </p:blipFill>
          <p:spPr>
            <a:xfrm>
              <a:off x="4915711" y="1899964"/>
              <a:ext cx="4156953" cy="3775809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69883" r="71408" b="10101"/>
            <a:stretch/>
          </p:blipFill>
          <p:spPr>
            <a:xfrm>
              <a:off x="4916532" y="5673725"/>
              <a:ext cx="4156132" cy="957058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566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course 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97" r="71407" b="5224"/>
          <a:stretch/>
        </p:blipFill>
        <p:spPr>
          <a:xfrm>
            <a:off x="4034252" y="1927568"/>
            <a:ext cx="4583574" cy="4807327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01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level 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" t="19150" r="82601" b="10554"/>
          <a:stretch/>
        </p:blipFill>
        <p:spPr>
          <a:xfrm>
            <a:off x="4309824" y="1956123"/>
            <a:ext cx="3570791" cy="4749261"/>
          </a:xfrm>
          <a:prstGeom prst="rect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48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Student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574883" cy="4206240"/>
          </a:xfrm>
        </p:spPr>
        <p:txBody>
          <a:bodyPr/>
          <a:lstStyle/>
          <a:p>
            <a:r>
              <a:rPr lang="en-GB" dirty="0"/>
              <a:t>Keyword Search</a:t>
            </a:r>
          </a:p>
          <a:p>
            <a:r>
              <a:rPr lang="en-GB" dirty="0"/>
              <a:t>Search by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Address</a:t>
            </a:r>
          </a:p>
          <a:p>
            <a:pPr lvl="1"/>
            <a:r>
              <a:rPr lang="en-GB" dirty="0"/>
              <a:t>Course</a:t>
            </a:r>
          </a:p>
          <a:p>
            <a:r>
              <a:rPr lang="en-GB" dirty="0"/>
              <a:t>All details shown to users with permission</a:t>
            </a:r>
          </a:p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242666" y="1238277"/>
            <a:ext cx="5002672" cy="4979643"/>
            <a:chOff x="5896437" y="1654123"/>
            <a:chExt cx="5002672" cy="49796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5" r="20097"/>
            <a:stretch/>
          </p:blipFill>
          <p:spPr>
            <a:xfrm>
              <a:off x="7299109" y="1654123"/>
              <a:ext cx="3600000" cy="1575854"/>
            </a:xfrm>
            <a:prstGeom prst="rect">
              <a:avLst/>
            </a:prstGeom>
            <a:ln w="76200"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61" r="28186"/>
            <a:stretch/>
          </p:blipFill>
          <p:spPr>
            <a:xfrm>
              <a:off x="6643456" y="3229977"/>
              <a:ext cx="3600000" cy="1710000"/>
            </a:xfrm>
            <a:prstGeom prst="rect">
              <a:avLst/>
            </a:prstGeom>
            <a:ln w="76200"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437" y="4939977"/>
              <a:ext cx="3600000" cy="1693789"/>
            </a:xfrm>
            <a:prstGeom prst="rect">
              <a:avLst/>
            </a:prstGeom>
            <a:ln w="76200">
              <a:solidFill>
                <a:schemeClr val="bg2">
                  <a:lumMod val="40000"/>
                  <a:lumOff val="6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0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Single Student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39871" cy="4351338"/>
          </a:xfrm>
        </p:spPr>
        <p:txBody>
          <a:bodyPr/>
          <a:lstStyle/>
          <a:p>
            <a:r>
              <a:rPr lang="en-GB" dirty="0"/>
              <a:t>Enter each value in turn</a:t>
            </a:r>
          </a:p>
          <a:p>
            <a:r>
              <a:rPr lang="en-GB" dirty="0"/>
              <a:t>Each value entered verified</a:t>
            </a:r>
          </a:p>
          <a:p>
            <a:r>
              <a:rPr lang="en-GB" dirty="0"/>
              <a:t>Data must be correct</a:t>
            </a:r>
          </a:p>
          <a:p>
            <a:r>
              <a:rPr lang="en-GB" dirty="0"/>
              <a:t>Allowed to amend afterwards.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92388" y="1223789"/>
            <a:ext cx="5400000" cy="5184285"/>
            <a:chOff x="5832361" y="1429431"/>
            <a:chExt cx="5400000" cy="51842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43" r="14143"/>
            <a:stretch/>
          </p:blipFill>
          <p:spPr>
            <a:xfrm>
              <a:off x="5832361" y="4914966"/>
              <a:ext cx="3600000" cy="1698750"/>
            </a:xfrm>
            <a:prstGeom prst="rect">
              <a:avLst/>
            </a:prstGeom>
            <a:ln w="76200"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7" r="34310"/>
            <a:stretch/>
          </p:blipFill>
          <p:spPr>
            <a:xfrm>
              <a:off x="7632361" y="1429431"/>
              <a:ext cx="3600000" cy="1658190"/>
            </a:xfrm>
            <a:prstGeom prst="rect">
              <a:avLst/>
            </a:prstGeom>
            <a:ln w="76200"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10" r="19810"/>
            <a:stretch/>
          </p:blipFill>
          <p:spPr>
            <a:xfrm>
              <a:off x="6761504" y="3150589"/>
              <a:ext cx="3600000" cy="1701409"/>
            </a:xfrm>
            <a:prstGeom prst="rect">
              <a:avLst/>
            </a:prstGeom>
            <a:ln w="76200">
              <a:solidFill>
                <a:schemeClr val="bg2">
                  <a:lumMod val="20000"/>
                  <a:lumOff val="8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536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Many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082" cy="4351338"/>
          </a:xfrm>
        </p:spPr>
        <p:txBody>
          <a:bodyPr/>
          <a:lstStyle/>
          <a:p>
            <a:r>
              <a:rPr lang="en-GB" dirty="0"/>
              <a:t>Choose file</a:t>
            </a:r>
          </a:p>
          <a:p>
            <a:r>
              <a:rPr lang="en-GB" dirty="0"/>
              <a:t>Except, choose to add using a file.</a:t>
            </a:r>
          </a:p>
          <a:p>
            <a:r>
              <a:rPr lang="en-GB" dirty="0"/>
              <a:t>Student IDs are automatically fixed if problems occur.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5" r="11425"/>
          <a:stretch/>
        </p:blipFill>
        <p:spPr>
          <a:xfrm>
            <a:off x="5953800" y="1825625"/>
            <a:ext cx="5400000" cy="2531776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88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Amend a Student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22966" cy="4351338"/>
          </a:xfrm>
        </p:spPr>
        <p:txBody>
          <a:bodyPr/>
          <a:lstStyle/>
          <a:p>
            <a:r>
              <a:rPr lang="en-GB" dirty="0"/>
              <a:t>Uses standard student search</a:t>
            </a:r>
          </a:p>
          <a:p>
            <a:r>
              <a:rPr lang="en-GB" dirty="0"/>
              <a:t>Allows choice of which field to edit</a:t>
            </a:r>
          </a:p>
          <a:p>
            <a:r>
              <a:rPr lang="en-GB" dirty="0"/>
              <a:t>Retains verification of data</a:t>
            </a:r>
          </a:p>
          <a:p>
            <a:r>
              <a:rPr lang="en-GB" dirty="0"/>
              <a:t>Doesn’t make changes until data is correct.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43751" y="1976351"/>
            <a:ext cx="5400000" cy="3421309"/>
            <a:chOff x="5953800" y="1825626"/>
            <a:chExt cx="5400000" cy="34213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5"/>
            <a:stretch/>
          </p:blipFill>
          <p:spPr>
            <a:xfrm>
              <a:off x="5953800" y="1825626"/>
              <a:ext cx="5400000" cy="2491282"/>
            </a:xfrm>
            <a:prstGeom prst="rect">
              <a:avLst/>
            </a:prstGeom>
            <a:ln w="76200"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800" y="4396077"/>
              <a:ext cx="5400000" cy="850858"/>
            </a:xfrm>
            <a:prstGeom prst="rect">
              <a:avLst/>
            </a:prstGeom>
            <a:ln w="76200">
              <a:solidFill>
                <a:schemeClr val="bg2">
                  <a:lumMod val="20000"/>
                  <a:lumOff val="8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95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568</TotalTime>
  <Words>675</Words>
  <Application>Microsoft Office PowerPoint</Application>
  <PresentationFormat>Widescreen</PresentationFormat>
  <Paragraphs>241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Corbel</vt:lpstr>
      <vt:lpstr>Wingdings</vt:lpstr>
      <vt:lpstr>Banded</vt:lpstr>
      <vt:lpstr>C++ Application</vt:lpstr>
      <vt:lpstr>Key Points</vt:lpstr>
      <vt:lpstr>Database</vt:lpstr>
      <vt:lpstr>Contingency and Security</vt:lpstr>
      <vt:lpstr>Student Options</vt:lpstr>
      <vt:lpstr>Viewing a Student</vt:lpstr>
      <vt:lpstr>Creating a Single Student</vt:lpstr>
      <vt:lpstr>Creating Many Students</vt:lpstr>
      <vt:lpstr>Amend a Student</vt:lpstr>
      <vt:lpstr>Deleting a Student</vt:lpstr>
      <vt:lpstr>Transcripts</vt:lpstr>
      <vt:lpstr>Transcripts – Single </vt:lpstr>
      <vt:lpstr>Transcripts – Batch </vt:lpstr>
      <vt:lpstr>Transcripts – File </vt:lpstr>
      <vt:lpstr>Course Options</vt:lpstr>
      <vt:lpstr>Course Options  </vt:lpstr>
      <vt:lpstr>Adding a course </vt:lpstr>
      <vt:lpstr>Adding a course </vt:lpstr>
      <vt:lpstr>Assigning assessments </vt:lpstr>
      <vt:lpstr>Assigning assessments </vt:lpstr>
      <vt:lpstr>Updating  </vt:lpstr>
      <vt:lpstr>Updating  </vt:lpstr>
      <vt:lpstr>Deleting </vt:lpstr>
      <vt:lpstr>Searching and Displaying</vt:lpstr>
      <vt:lpstr>Programme Options</vt:lpstr>
      <vt:lpstr>Programme of Study</vt:lpstr>
      <vt:lpstr>View programme</vt:lpstr>
      <vt:lpstr>Amend a programme</vt:lpstr>
      <vt:lpstr>Add a programme</vt:lpstr>
      <vt:lpstr>Delete a programme</vt:lpstr>
      <vt:lpstr>View students on programme</vt:lpstr>
      <vt:lpstr>Programme Courses</vt:lpstr>
      <vt:lpstr>Programme courses</vt:lpstr>
      <vt:lpstr>View courses on a Programme </vt:lpstr>
      <vt:lpstr>Adding courses - Programme courses</vt:lpstr>
      <vt:lpstr>Amend Programme courses</vt:lpstr>
      <vt:lpstr>Student Programme Options</vt:lpstr>
      <vt:lpstr>Enrolling students onto a programme</vt:lpstr>
      <vt:lpstr>Enrol students onto a programme</vt:lpstr>
      <vt:lpstr>Remove student from programme</vt:lpstr>
      <vt:lpstr>Student Course Options </vt:lpstr>
      <vt:lpstr>Enrolling students onto a course</vt:lpstr>
      <vt:lpstr>Enrol individual students</vt:lpstr>
      <vt:lpstr>Remove a student from a course</vt:lpstr>
      <vt:lpstr>View student courses – Courses </vt:lpstr>
      <vt:lpstr>View student courses – Students </vt:lpstr>
      <vt:lpstr>Marking assessments options</vt:lpstr>
      <vt:lpstr>Assessment marking</vt:lpstr>
      <vt:lpstr>View assessment mark</vt:lpstr>
      <vt:lpstr>Add assessment mark</vt:lpstr>
      <vt:lpstr>Amend assessment mark</vt:lpstr>
      <vt:lpstr>View course mark</vt:lpstr>
      <vt:lpstr>View level mark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Application</dc:title>
  <dc:creator>Keiran Brown</dc:creator>
  <cp:lastModifiedBy>KEIRAN BROWN</cp:lastModifiedBy>
  <cp:revision>46</cp:revision>
  <dcterms:created xsi:type="dcterms:W3CDTF">2017-03-08T13:31:42Z</dcterms:created>
  <dcterms:modified xsi:type="dcterms:W3CDTF">2017-03-24T10:31:42Z</dcterms:modified>
</cp:coreProperties>
</file>